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8" r:id="rId3"/>
    <p:sldId id="257" r:id="rId4"/>
    <p:sldId id="369" r:id="rId5"/>
    <p:sldId id="360" r:id="rId6"/>
    <p:sldId id="361" r:id="rId7"/>
    <p:sldId id="366" r:id="rId8"/>
    <p:sldId id="367" r:id="rId9"/>
    <p:sldId id="368" r:id="rId10"/>
    <p:sldId id="340" r:id="rId11"/>
    <p:sldId id="362" r:id="rId12"/>
    <p:sldId id="342" r:id="rId13"/>
    <p:sldId id="343" r:id="rId14"/>
    <p:sldId id="364" r:id="rId15"/>
    <p:sldId id="3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29"/>
  </p:normalViewPr>
  <p:slideViewPr>
    <p:cSldViewPr snapToGrid="0" snapToObjects="1">
      <p:cViewPr varScale="1">
        <p:scale>
          <a:sx n="105" d="100"/>
          <a:sy n="10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566296" y="5119826"/>
            <a:ext cx="9591870" cy="91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s-ES" sz="4800" dirty="0"/>
              <a:t>Recursos para agricultores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by: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Revised by: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65987" y="2848574"/>
            <a:ext cx="5425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Provee un boletín con una gran variedad de noticias y artículos sobre el trabajo realizado en el SEA y otra información relevante para el público en general</a:t>
            </a:r>
          </a:p>
          <a:p>
            <a:br>
              <a:rPr lang="es-ES_tradnl" sz="2000" dirty="0"/>
            </a:br>
            <a:r>
              <a:rPr lang="es-ES_tradnl" sz="2000" dirty="0"/>
              <a:t>Cada edición se centra en un tema en particular</a:t>
            </a:r>
          </a:p>
          <a:p>
            <a:br>
              <a:rPr lang="es-ES_tradnl" sz="2000" dirty="0"/>
            </a:br>
            <a:endParaRPr lang="es-ES_tradnl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50169" y="359765"/>
            <a:ext cx="6611816" cy="1845046"/>
            <a:chOff x="5750169" y="359765"/>
            <a:chExt cx="6611816" cy="18450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50169" y="598307"/>
              <a:ext cx="6611816" cy="1606504"/>
              <a:chOff x="5482487" y="774348"/>
              <a:chExt cx="6611816" cy="16065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82487" y="1780431"/>
                <a:ext cx="6611816" cy="60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2600" dirty="0">
                    <a:latin typeface="+mj-lt"/>
                  </a:rPr>
                  <a:t>“</a:t>
                </a:r>
                <a:r>
                  <a:rPr lang="en-US" sz="2600" dirty="0" err="1">
                    <a:latin typeface="+mj-lt"/>
                  </a:rPr>
                  <a:t>Revista</a:t>
                </a:r>
                <a:r>
                  <a:rPr lang="en-US" sz="2600" dirty="0">
                    <a:latin typeface="+mj-lt"/>
                  </a:rPr>
                  <a:t> del </a:t>
                </a:r>
                <a:r>
                  <a:rPr lang="en-US" sz="2600" dirty="0" err="1">
                    <a:latin typeface="+mj-lt"/>
                  </a:rPr>
                  <a:t>Servicio</a:t>
                </a:r>
                <a:r>
                  <a:rPr lang="en-US" sz="2600" dirty="0">
                    <a:latin typeface="+mj-lt"/>
                  </a:rPr>
                  <a:t> de </a:t>
                </a:r>
                <a:r>
                  <a:rPr lang="en-US" sz="2600" dirty="0" err="1">
                    <a:latin typeface="+mj-lt"/>
                  </a:rPr>
                  <a:t>Extensión</a:t>
                </a:r>
                <a:r>
                  <a:rPr lang="en-US" sz="2600" dirty="0">
                    <a:latin typeface="+mj-lt"/>
                  </a:rPr>
                  <a:t> </a:t>
                </a:r>
                <a:r>
                  <a:rPr lang="en-US" sz="2600" dirty="0" err="1">
                    <a:latin typeface="+mj-lt"/>
                  </a:rPr>
                  <a:t>Agrícola</a:t>
                </a:r>
                <a:r>
                  <a:rPr lang="en-US" sz="2600" dirty="0">
                    <a:latin typeface="+mj-lt"/>
                  </a:rPr>
                  <a:t>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708" y="1409076"/>
              <a:ext cx="57743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94AB73E-E8B6-BA49-8693-880D46F0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926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881639" y="2655302"/>
            <a:ext cx="5864883" cy="341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SEA proporciona diverso material educativo para agricultores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4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Incluyendo hojas informativas, guías y manuales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4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400" dirty="0">
                <a:latin typeface="+mj-lt"/>
              </a:rPr>
              <a:t>Sitio: </a:t>
            </a:r>
            <a:r>
              <a:rPr lang="es-ES" sz="2000" dirty="0">
                <a:latin typeface="+mj-lt"/>
              </a:rPr>
              <a:t>https://</a:t>
            </a:r>
            <a:r>
              <a:rPr lang="es-ES" sz="2000" dirty="0" err="1">
                <a:latin typeface="+mj-lt"/>
              </a:rPr>
              <a:t>www.uprm.edu</a:t>
            </a:r>
            <a:r>
              <a:rPr lang="es-ES" sz="2000" dirty="0">
                <a:latin typeface="+mj-lt"/>
              </a:rPr>
              <a:t>/sea/</a:t>
            </a:r>
            <a:r>
              <a:rPr lang="es-ES" sz="2000" dirty="0" err="1">
                <a:latin typeface="+mj-lt"/>
              </a:rPr>
              <a:t>publicacion</a:t>
            </a:r>
            <a:r>
              <a:rPr lang="es-ES" sz="2000" dirty="0">
                <a:latin typeface="+mj-lt"/>
              </a:rPr>
              <a:t>/a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750169" y="359765"/>
            <a:ext cx="6611816" cy="1845046"/>
            <a:chOff x="5750169" y="359765"/>
            <a:chExt cx="6611816" cy="184504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750169" y="598307"/>
              <a:ext cx="6611816" cy="1606504"/>
              <a:chOff x="5482487" y="774348"/>
              <a:chExt cx="6611816" cy="160650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82487" y="1780431"/>
                <a:ext cx="6611816" cy="600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2600" dirty="0">
                    <a:latin typeface="+mj-lt"/>
                  </a:rPr>
                  <a:t>“</a:t>
                </a:r>
                <a:r>
                  <a:rPr lang="en-US" sz="2600" dirty="0" err="1">
                    <a:latin typeface="+mj-lt"/>
                  </a:rPr>
                  <a:t>Revista</a:t>
                </a:r>
                <a:r>
                  <a:rPr lang="en-US" sz="2600" dirty="0">
                    <a:latin typeface="+mj-lt"/>
                  </a:rPr>
                  <a:t> del </a:t>
                </a:r>
                <a:r>
                  <a:rPr lang="en-US" sz="2600" dirty="0" err="1">
                    <a:latin typeface="+mj-lt"/>
                  </a:rPr>
                  <a:t>Servicio</a:t>
                </a:r>
                <a:r>
                  <a:rPr lang="en-US" sz="2600" dirty="0">
                    <a:latin typeface="+mj-lt"/>
                  </a:rPr>
                  <a:t> de </a:t>
                </a:r>
                <a:r>
                  <a:rPr lang="en-US" sz="2600" dirty="0" err="1">
                    <a:latin typeface="+mj-lt"/>
                  </a:rPr>
                  <a:t>Extensión</a:t>
                </a:r>
                <a:r>
                  <a:rPr lang="en-US" sz="2600" dirty="0">
                    <a:latin typeface="+mj-lt"/>
                  </a:rPr>
                  <a:t> </a:t>
                </a:r>
                <a:r>
                  <a:rPr lang="en-US" sz="2600" dirty="0" err="1">
                    <a:latin typeface="+mj-lt"/>
                  </a:rPr>
                  <a:t>Agrícola</a:t>
                </a:r>
                <a:r>
                  <a:rPr lang="en-US" sz="2600" dirty="0">
                    <a:latin typeface="+mj-lt"/>
                  </a:rPr>
                  <a:t>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708" y="1409076"/>
              <a:ext cx="57743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619C39B-8838-AA45-8B1A-15CFC590E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7" y="756139"/>
            <a:ext cx="4923692" cy="55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0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71492" y="2379809"/>
            <a:ext cx="5984631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Organización científica dedicada al estudio de las enfermedades de las plantas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La sección de educación contiene diverso material educativo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Incluyendo: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Estudios de caso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Ejercicios de laboratorio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Información sobre patógenos 	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Información sobre enfermedades 	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dirty="0">
                <a:latin typeface="+mj-lt"/>
              </a:rPr>
              <a:t>	Seminarios</a:t>
            </a:r>
            <a:endParaRPr lang="en-US" dirty="0"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664569" y="359765"/>
            <a:ext cx="5527431" cy="1840983"/>
            <a:chOff x="6664569" y="359765"/>
            <a:chExt cx="5527431" cy="18409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664570" y="598307"/>
              <a:ext cx="5293779" cy="1602441"/>
              <a:chOff x="6396888" y="774348"/>
              <a:chExt cx="5293779" cy="160244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396888" y="1795861"/>
                <a:ext cx="5293779" cy="580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2500" dirty="0">
                    <a:latin typeface="+mj-lt"/>
                  </a:rPr>
                  <a:t>“American </a:t>
                </a:r>
                <a:r>
                  <a:rPr lang="en-US" sz="2500" dirty="0" err="1">
                    <a:latin typeface="+mj-lt"/>
                  </a:rPr>
                  <a:t>Phytopathological</a:t>
                </a:r>
                <a:r>
                  <a:rPr lang="en-US" sz="2500" dirty="0">
                    <a:latin typeface="+mj-lt"/>
                  </a:rPr>
                  <a:t> Society”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664569" y="1409076"/>
              <a:ext cx="538752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2" descr="APS - Plant Disease Research - WinLAWN Lawn Care Guide">
            <a:extLst>
              <a:ext uri="{FF2B5EF4-FFF2-40B4-BE49-F238E27FC236}">
                <a16:creationId xmlns:a16="http://schemas.microsoft.com/office/drawing/2014/main" id="{F12D1A8C-A4EE-B641-B130-92E873A2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59" y="1108450"/>
            <a:ext cx="5080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5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057487" y="2690472"/>
            <a:ext cx="5642144" cy="206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El acceso a los libros educativos puede estar restringido o tener un costo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Consulte con las Bibliotecas de la Universidad de Puerto Rico para obtener acceso gratuito</a:t>
            </a:r>
            <a:endParaRPr lang="id-ID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277708" y="359765"/>
            <a:ext cx="5914292" cy="2020910"/>
            <a:chOff x="6277708" y="359765"/>
            <a:chExt cx="5914292" cy="20209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278067" y="598307"/>
              <a:ext cx="5347875" cy="1782368"/>
              <a:chOff x="6010385" y="774348"/>
              <a:chExt cx="5347875" cy="178236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010385" y="1875889"/>
                <a:ext cx="4729277" cy="680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Libros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708" y="1409076"/>
              <a:ext cx="577438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C2B6C-1C8B-3F45-B42F-0DF21BA7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4" y="393072"/>
            <a:ext cx="2313953" cy="31060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663F8-D62F-234D-A6F1-AAA203FAD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16" y="360664"/>
            <a:ext cx="2346068" cy="31210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54D661-DDCE-E349-91FE-D08A7643F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549" y="3672423"/>
            <a:ext cx="2306573" cy="29308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7E617A-38F0-9044-8896-1C63CE06C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2693" y="3708370"/>
            <a:ext cx="2398875" cy="29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5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654968" y="2526932"/>
            <a:ext cx="6324829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La Universidad de Puerto Rico Mayagüez cuenta con una Clínica de Plantas que brinda a la comunidad información sobre enfermedades y manejo de las plantas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Página de FB: “Clínica de Enfermedades de Plantas UPRM”</a:t>
            </a:r>
            <a:endParaRPr lang="id-ID" sz="20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178393" y="359765"/>
            <a:ext cx="6013607" cy="2018150"/>
            <a:chOff x="6178393" y="359765"/>
            <a:chExt cx="6013607" cy="201815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178393" y="598307"/>
              <a:ext cx="5447549" cy="1779608"/>
              <a:chOff x="5910711" y="774348"/>
              <a:chExt cx="5447549" cy="177960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910711" y="1679871"/>
                <a:ext cx="530132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4000" dirty="0">
                    <a:latin typeface="+mj-lt"/>
                  </a:rPr>
                  <a:t>Clínica de plantas</a:t>
                </a:r>
                <a:endParaRPr lang="en-US" sz="4000" dirty="0">
                  <a:solidFill>
                    <a:srgbClr val="191919"/>
                  </a:solidFill>
                  <a:latin typeface="+mj-lt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97" y="1409076"/>
              <a:ext cx="569349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3DA59F8-395A-4E4C-ADC9-28672B866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7" y="139191"/>
            <a:ext cx="5715000" cy="657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6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637383" y="2614855"/>
            <a:ext cx="6214647" cy="1660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El DRNA cuenta con información útil sobre agricultura sustentable, enfermedades de las plantas y manejo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Sitio: http://</a:t>
            </a:r>
            <a:r>
              <a:rPr lang="es-ES" sz="2000" dirty="0" err="1">
                <a:latin typeface="+mj-lt"/>
              </a:rPr>
              <a:t>www.drna.pr.gov</a:t>
            </a:r>
            <a:r>
              <a:rPr lang="es-ES" sz="2000" dirty="0">
                <a:latin typeface="+mj-lt"/>
              </a:rPr>
              <a:t>”</a:t>
            </a:r>
            <a:endParaRPr lang="id-ID" sz="20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178393" y="359765"/>
            <a:ext cx="6013607" cy="2015137"/>
            <a:chOff x="6178393" y="359765"/>
            <a:chExt cx="6013607" cy="20151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178393" y="598307"/>
              <a:ext cx="5447549" cy="1776595"/>
              <a:chOff x="5910711" y="774348"/>
              <a:chExt cx="5447549" cy="177659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910711" y="1679871"/>
                <a:ext cx="5301320" cy="871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DRNA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97" y="1409076"/>
              <a:ext cx="569349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A215F97-24F0-AF4F-B109-3133E1FC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0"/>
          <a:stretch/>
        </p:blipFill>
        <p:spPr>
          <a:xfrm>
            <a:off x="699417" y="184499"/>
            <a:ext cx="4910076" cy="64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19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167705" y="2903654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s-ES" sz="2400" dirty="0">
                <a:latin typeface="+mj-lt"/>
              </a:rPr>
              <a:t>Explorar recursos disponibles para la comunidad agrícola en Puerto Rico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870966" y="1825094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/>
              <a:t>Objetivo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813230" y="2509348"/>
            <a:ext cx="581799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Organización que provee servicios educativos a los agricultores en Puerto Rico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Ofrecen servicio en toda la isla 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Su equipo está compuesto por científicos, educadores y líderes dispuestos a ayudar a los agricultores con sus necesidades diarias</a:t>
            </a: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" sz="2000" dirty="0">
                <a:latin typeface="+mj-lt"/>
              </a:rPr>
              <a:t>Sitio: </a:t>
            </a:r>
            <a:r>
              <a:rPr lang="es-ES" sz="2000" dirty="0" err="1">
                <a:latin typeface="+mj-lt"/>
              </a:rPr>
              <a:t>uprm.edu</a:t>
            </a:r>
            <a:r>
              <a:rPr lang="es-ES" sz="2000" dirty="0">
                <a:latin typeface="+mj-lt"/>
              </a:rPr>
              <a:t>/sea</a:t>
            </a:r>
            <a:endParaRPr lang="id-ID" sz="20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178392" y="359765"/>
            <a:ext cx="6013608" cy="1822712"/>
            <a:chOff x="6178392" y="359765"/>
            <a:chExt cx="6013608" cy="18227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178392" y="598307"/>
              <a:ext cx="5655213" cy="1584170"/>
              <a:chOff x="5910710" y="774348"/>
              <a:chExt cx="5655213" cy="158417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910710" y="1679871"/>
                <a:ext cx="5655213" cy="678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000" dirty="0">
                    <a:latin typeface="+mj-lt"/>
                  </a:rPr>
                  <a:t>Servicio de Extensión</a:t>
                </a:r>
                <a:r>
                  <a:rPr lang="en-US" sz="3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– UPRM (SEA)</a:t>
                </a:r>
                <a:endParaRPr lang="en-US" sz="3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97" y="1409076"/>
              <a:ext cx="569349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BDCD2-8F2F-8046-A660-9E636C18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8"/>
          <a:stretch/>
        </p:blipFill>
        <p:spPr>
          <a:xfrm>
            <a:off x="-168814" y="0"/>
            <a:ext cx="5655214" cy="68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813230" y="2509348"/>
            <a:ext cx="5817990" cy="2300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974806"/>
              </a:buClr>
              <a:buSzPts val="4100"/>
            </a:pPr>
            <a:r>
              <a:rPr lang="es-ES_tradnl" dirty="0"/>
              <a:t>Mejorar la calidad de vida de las personas que viven en vulnerabilidad socio-económica mediante la acción participativa a través de un proceso de educación no formal basado en la investigación científica y enfocado en las aspiraciones y las necesidades de las familias y comunidades</a:t>
            </a:r>
            <a:endParaRPr lang="es-ES_tradnl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178393" y="359765"/>
            <a:ext cx="6013607" cy="1881318"/>
            <a:chOff x="6178393" y="359765"/>
            <a:chExt cx="6013607" cy="188131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178393" y="598307"/>
              <a:ext cx="5447549" cy="1642776"/>
              <a:chOff x="5910711" y="774348"/>
              <a:chExt cx="5447549" cy="16427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910711" y="1679871"/>
                <a:ext cx="5301320" cy="7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300" dirty="0">
                    <a:latin typeface="+mj-lt"/>
                  </a:rPr>
                  <a:t>Misión </a:t>
                </a:r>
                <a:r>
                  <a:rPr lang="en-US" sz="3300" dirty="0">
                    <a:latin typeface="+mj-lt"/>
                  </a:rPr>
                  <a:t>SEA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358597" y="1409076"/>
              <a:ext cx="569349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58BDCD2-8F2F-8046-A660-9E636C187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18"/>
          <a:stretch/>
        </p:blipFill>
        <p:spPr>
          <a:xfrm>
            <a:off x="-168814" y="0"/>
            <a:ext cx="5655214" cy="68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39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29146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99364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995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F335F-56A4-1B47-8091-A5931EE96F38}"/>
              </a:ext>
            </a:extLst>
          </p:cNvPr>
          <p:cNvSpPr txBox="1"/>
          <p:nvPr/>
        </p:nvSpPr>
        <p:spPr>
          <a:xfrm>
            <a:off x="-312194" y="360022"/>
            <a:ext cx="689221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3600" dirty="0"/>
              <a:t>Ciencias Agroambientales</a:t>
            </a:r>
            <a:endParaRPr lang="en-US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0064DA-E15F-204A-B0EA-8C3556DF8E5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262" t="41366" r="69482" b="24482"/>
          <a:stretch/>
        </p:blipFill>
        <p:spPr>
          <a:xfrm>
            <a:off x="325122" y="1637494"/>
            <a:ext cx="2044185" cy="129354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9FDA14-9787-CA48-9C0D-E8C39E9E963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35567" t="40994" r="36383" b="22172"/>
          <a:stretch/>
        </p:blipFill>
        <p:spPr>
          <a:xfrm>
            <a:off x="241328" y="3313398"/>
            <a:ext cx="2197071" cy="13398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4C71D89-048C-364E-8FFF-ECBB87DD001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099" t="35213" r="71353" b="17386"/>
          <a:stretch/>
        </p:blipFill>
        <p:spPr>
          <a:xfrm>
            <a:off x="245721" y="5050263"/>
            <a:ext cx="2147826" cy="152771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D58AD-4A27-3A48-8FA6-8DC538CC50EA}"/>
              </a:ext>
            </a:extLst>
          </p:cNvPr>
          <p:cNvCxnSpPr/>
          <p:nvPr/>
        </p:nvCxnSpPr>
        <p:spPr>
          <a:xfrm>
            <a:off x="56070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6567234-0F27-E44F-B876-A365C8D0C347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69181" t="41980" r="2079" b="13612"/>
          <a:stretch/>
        </p:blipFill>
        <p:spPr>
          <a:xfrm>
            <a:off x="3152092" y="1608083"/>
            <a:ext cx="2049828" cy="13383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A4588C-3A1F-9245-B96A-D3C46C4CFD5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4870" t="34617" r="35547" b="22693"/>
          <a:stretch/>
        </p:blipFill>
        <p:spPr>
          <a:xfrm>
            <a:off x="3228644" y="3274815"/>
            <a:ext cx="1851356" cy="14191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62BAAA1-AD8E-3F45-A015-9AA4E960DA79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0481" t="34402" r="2918" b="24427"/>
          <a:stretch/>
        </p:blipFill>
        <p:spPr>
          <a:xfrm>
            <a:off x="3137159" y="5201920"/>
            <a:ext cx="1922522" cy="139329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E707EFE-434E-A044-AD22-85FE63F53D26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34941" t="39400" r="35476" b="26014"/>
          <a:stretch/>
        </p:blipFill>
        <p:spPr>
          <a:xfrm>
            <a:off x="5730735" y="1707429"/>
            <a:ext cx="2173746" cy="12389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96E96C7-067F-B04A-9A8E-3713BD15E152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39238" r="69573" b="21934"/>
          <a:stretch/>
        </p:blipFill>
        <p:spPr>
          <a:xfrm>
            <a:off x="5784433" y="3312160"/>
            <a:ext cx="2262288" cy="136281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2CD9801-F5EF-EC4E-B4D4-340D7DCB6EE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69532" t="38759" r="2035" b="17106"/>
          <a:stretch/>
        </p:blipFill>
        <p:spPr>
          <a:xfrm>
            <a:off x="5868437" y="5225535"/>
            <a:ext cx="1995403" cy="1480065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F65367-4934-E54B-A4E6-475D583AE321}"/>
              </a:ext>
            </a:extLst>
          </p:cNvPr>
          <p:cNvCxnSpPr/>
          <p:nvPr/>
        </p:nvCxnSpPr>
        <p:spPr>
          <a:xfrm>
            <a:off x="805556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99D267-1C73-B54B-B7C4-72D007A8609B}"/>
              </a:ext>
            </a:extLst>
          </p:cNvPr>
          <p:cNvCxnSpPr/>
          <p:nvPr/>
        </p:nvCxnSpPr>
        <p:spPr>
          <a:xfrm>
            <a:off x="996564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BC80319-D32A-6847-BFD5-EE8E167FF928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0605" t="53843" r="10689"/>
          <a:stretch/>
        </p:blipFill>
        <p:spPr>
          <a:xfrm>
            <a:off x="8168640" y="1727199"/>
            <a:ext cx="1645920" cy="12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21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29146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8040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80509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F335F-56A4-1B47-8091-A5931EE96F38}"/>
              </a:ext>
            </a:extLst>
          </p:cNvPr>
          <p:cNvSpPr txBox="1"/>
          <p:nvPr/>
        </p:nvSpPr>
        <p:spPr>
          <a:xfrm>
            <a:off x="-312194" y="360022"/>
            <a:ext cx="6892214" cy="795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s-ES" sz="3600" dirty="0"/>
              <a:t>Educación Agrícola</a:t>
            </a:r>
            <a:endParaRPr lang="en-US" sz="3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D58AD-4A27-3A48-8FA6-8DC538CC50EA}"/>
              </a:ext>
            </a:extLst>
          </p:cNvPr>
          <p:cNvCxnSpPr/>
          <p:nvPr/>
        </p:nvCxnSpPr>
        <p:spPr>
          <a:xfrm>
            <a:off x="56070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F65367-4934-E54B-A4E6-475D583AE321}"/>
              </a:ext>
            </a:extLst>
          </p:cNvPr>
          <p:cNvCxnSpPr/>
          <p:nvPr/>
        </p:nvCxnSpPr>
        <p:spPr>
          <a:xfrm>
            <a:off x="805556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CC61F95-1FE4-E841-8607-7B41857E7D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01" t="38879" r="1624" b="26103"/>
          <a:stretch/>
        </p:blipFill>
        <p:spPr>
          <a:xfrm>
            <a:off x="3124200" y="1617785"/>
            <a:ext cx="2246161" cy="13012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146518-4508-AF49-BD3D-ED9C2E6E7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038" t="37380" r="1363" b="17127"/>
          <a:stretch/>
        </p:blipFill>
        <p:spPr>
          <a:xfrm>
            <a:off x="5785340" y="1635369"/>
            <a:ext cx="1916722" cy="14113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DBD9D8B-F7C3-A74C-ACAE-5C62402C57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0" t="37324" r="9566" b="13287"/>
          <a:stretch/>
        </p:blipFill>
        <p:spPr>
          <a:xfrm>
            <a:off x="375137" y="4994032"/>
            <a:ext cx="2104293" cy="169094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4970501-F396-0442-BAEE-714E211AE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44" t="36265" r="35014" b="21751"/>
          <a:stretch/>
        </p:blipFill>
        <p:spPr>
          <a:xfrm>
            <a:off x="3112479" y="3253154"/>
            <a:ext cx="2263644" cy="145952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CBD83BE-F431-C244-B5C7-30A9DBEDA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2" t="36461" r="71579" b="27856"/>
          <a:stretch/>
        </p:blipFill>
        <p:spPr>
          <a:xfrm>
            <a:off x="293079" y="3288324"/>
            <a:ext cx="2221521" cy="142984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376F43B-E0C3-7D41-A12B-69AA69BBEE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43" t="38844" r="35555" b="16819"/>
          <a:stretch/>
        </p:blipFill>
        <p:spPr>
          <a:xfrm>
            <a:off x="3118338" y="5029200"/>
            <a:ext cx="2368062" cy="16763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60D38DA-7039-104C-A93C-9B53495FC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" t="38005" r="70513" b="36664"/>
          <a:stretch/>
        </p:blipFill>
        <p:spPr>
          <a:xfrm>
            <a:off x="252048" y="1688123"/>
            <a:ext cx="2487331" cy="12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2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29146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8040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80509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F335F-56A4-1B47-8091-A5931EE96F38}"/>
              </a:ext>
            </a:extLst>
          </p:cNvPr>
          <p:cNvSpPr txBox="1"/>
          <p:nvPr/>
        </p:nvSpPr>
        <p:spPr>
          <a:xfrm>
            <a:off x="559320" y="590694"/>
            <a:ext cx="756643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 err="1"/>
              <a:t>Economía</a:t>
            </a:r>
            <a:r>
              <a:rPr lang="en-US" sz="2900" dirty="0"/>
              <a:t> </a:t>
            </a:r>
            <a:r>
              <a:rPr lang="en-US" sz="2900" dirty="0" err="1"/>
              <a:t>Agrícola</a:t>
            </a:r>
            <a:r>
              <a:rPr lang="en-US" sz="2900" dirty="0"/>
              <a:t> Y </a:t>
            </a:r>
            <a:r>
              <a:rPr lang="en-US" sz="2900" dirty="0" err="1"/>
              <a:t>Sociología</a:t>
            </a:r>
            <a:r>
              <a:rPr lang="en-US" sz="2900" dirty="0"/>
              <a:t> Rural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D58AD-4A27-3A48-8FA6-8DC538CC50EA}"/>
              </a:ext>
            </a:extLst>
          </p:cNvPr>
          <p:cNvCxnSpPr/>
          <p:nvPr/>
        </p:nvCxnSpPr>
        <p:spPr>
          <a:xfrm>
            <a:off x="56070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F65367-4934-E54B-A4E6-475D583AE321}"/>
              </a:ext>
            </a:extLst>
          </p:cNvPr>
          <p:cNvCxnSpPr/>
          <p:nvPr/>
        </p:nvCxnSpPr>
        <p:spPr>
          <a:xfrm>
            <a:off x="805556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CF554C-6E01-5E47-A2A3-D1637E04A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15" r="69757" b="19886"/>
          <a:stretch/>
        </p:blipFill>
        <p:spPr>
          <a:xfrm>
            <a:off x="187221" y="3175827"/>
            <a:ext cx="2559467" cy="1557180"/>
          </a:xfrm>
          <a:prstGeom prst="rect">
            <a:avLst/>
          </a:prstGeom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7895AAC-7739-2443-B9F2-6AB7FC22BA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234" t="43140" r="1750" b="17690"/>
          <a:stretch/>
        </p:blipFill>
        <p:spPr>
          <a:xfrm>
            <a:off x="5634948" y="1573969"/>
            <a:ext cx="2393274" cy="1493031"/>
          </a:xfrm>
          <a:prstGeom prst="rect">
            <a:avLst/>
          </a:prstGeom>
        </p:spPr>
      </p:pic>
      <p:pic>
        <p:nvPicPr>
          <p:cNvPr id="23" name="Picture 2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4FBA6F9A-CAA8-4C41-925D-64A2ECC89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" t="43361" r="68984" b="19420"/>
          <a:stretch/>
        </p:blipFill>
        <p:spPr>
          <a:xfrm>
            <a:off x="242331" y="1622991"/>
            <a:ext cx="2504364" cy="1414263"/>
          </a:xfrm>
          <a:prstGeom prst="rect">
            <a:avLst/>
          </a:prstGeom>
        </p:spPr>
      </p:pic>
      <p:pic>
        <p:nvPicPr>
          <p:cNvPr id="24" name="Picture 2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249F8F7-24E7-AF4F-AA21-B4D01EB06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31" t="43068" r="35278" b="19482"/>
          <a:stretch/>
        </p:blipFill>
        <p:spPr>
          <a:xfrm>
            <a:off x="2990721" y="1619221"/>
            <a:ext cx="2532600" cy="1415737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3EE38-71D7-8349-AD6A-1CD4B4F5A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797" t="42190" r="2002" b="22248"/>
          <a:stretch/>
        </p:blipFill>
        <p:spPr>
          <a:xfrm>
            <a:off x="5634352" y="3255196"/>
            <a:ext cx="2348991" cy="1386903"/>
          </a:xfrm>
          <a:prstGeom prst="rect">
            <a:avLst/>
          </a:prstGeom>
        </p:spPr>
      </p:pic>
      <p:pic>
        <p:nvPicPr>
          <p:cNvPr id="29" name="Picture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2A5B48-BB59-BF4C-9228-DD14BCAE4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8" t="40374" r="35977" b="24379"/>
          <a:stretch/>
        </p:blipFill>
        <p:spPr>
          <a:xfrm>
            <a:off x="2998294" y="3188990"/>
            <a:ext cx="2507990" cy="1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29146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8040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80509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F335F-56A4-1B47-8091-A5931EE96F38}"/>
              </a:ext>
            </a:extLst>
          </p:cNvPr>
          <p:cNvSpPr txBox="1"/>
          <p:nvPr/>
        </p:nvSpPr>
        <p:spPr>
          <a:xfrm>
            <a:off x="-312194" y="406286"/>
            <a:ext cx="7566434" cy="65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2900" dirty="0" err="1"/>
              <a:t>Ciencia</a:t>
            </a:r>
            <a:r>
              <a:rPr lang="en-US" sz="2900" dirty="0"/>
              <a:t> Animal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D58AD-4A27-3A48-8FA6-8DC538CC50EA}"/>
              </a:ext>
            </a:extLst>
          </p:cNvPr>
          <p:cNvCxnSpPr/>
          <p:nvPr/>
        </p:nvCxnSpPr>
        <p:spPr>
          <a:xfrm>
            <a:off x="56070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F65367-4934-E54B-A4E6-475D583AE321}"/>
              </a:ext>
            </a:extLst>
          </p:cNvPr>
          <p:cNvCxnSpPr/>
          <p:nvPr/>
        </p:nvCxnSpPr>
        <p:spPr>
          <a:xfrm>
            <a:off x="805556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D6AFF3-824C-2B42-B225-2BED0F9E0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73" t="42329" r="1310" b="21527"/>
          <a:stretch/>
        </p:blipFill>
        <p:spPr>
          <a:xfrm>
            <a:off x="5643583" y="1568021"/>
            <a:ext cx="2356406" cy="1246772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592D7C-4CDA-844A-8E84-63124D534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2" t="39902" r="5374" b="17907"/>
          <a:stretch/>
        </p:blipFill>
        <p:spPr>
          <a:xfrm>
            <a:off x="389885" y="3207663"/>
            <a:ext cx="2357046" cy="1566653"/>
          </a:xfrm>
          <a:prstGeom prst="rect">
            <a:avLst/>
          </a:prstGeom>
        </p:spPr>
      </p:pic>
      <p:pic>
        <p:nvPicPr>
          <p:cNvPr id="22" name="Picture 2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100ADB-2B12-744D-81BA-CC61B667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3" t="41718" r="36167" b="20404"/>
          <a:stretch/>
        </p:blipFill>
        <p:spPr>
          <a:xfrm>
            <a:off x="2982758" y="1495385"/>
            <a:ext cx="2522404" cy="1471602"/>
          </a:xfrm>
          <a:prstGeom prst="rect">
            <a:avLst/>
          </a:prstGeom>
        </p:spPr>
      </p:pic>
      <p:pic>
        <p:nvPicPr>
          <p:cNvPr id="25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74AE28-1F7C-7644-A906-F1B76B0E7B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41911" r="69900" b="20829"/>
          <a:stretch/>
        </p:blipFill>
        <p:spPr>
          <a:xfrm>
            <a:off x="179340" y="1495384"/>
            <a:ext cx="2522403" cy="143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2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1049311"/>
            <a:chOff x="0" y="359765"/>
            <a:chExt cx="12192000" cy="1049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D2B040-C4E3-9B4F-B204-FBECE9A62FF9}"/>
                </a:ext>
              </a:extLst>
            </p:cNvPr>
            <p:cNvSpPr txBox="1"/>
            <p:nvPr/>
          </p:nvSpPr>
          <p:spPr>
            <a:xfrm>
              <a:off x="7053942" y="598307"/>
              <a:ext cx="4572000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29146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791B63-801D-CE4A-A039-5B75062400E4}"/>
              </a:ext>
            </a:extLst>
          </p:cNvPr>
          <p:cNvCxnSpPr>
            <a:cxnSpLocks/>
          </p:cNvCxnSpPr>
          <p:nvPr/>
        </p:nvCxnSpPr>
        <p:spPr>
          <a:xfrm>
            <a:off x="0" y="3091696"/>
            <a:ext cx="80404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FDEFD3-EE31-E74C-803F-A5A95335FD1A}"/>
              </a:ext>
            </a:extLst>
          </p:cNvPr>
          <p:cNvCxnSpPr>
            <a:cxnSpLocks/>
          </p:cNvCxnSpPr>
          <p:nvPr/>
        </p:nvCxnSpPr>
        <p:spPr>
          <a:xfrm>
            <a:off x="0" y="4830300"/>
            <a:ext cx="805092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6F335F-56A4-1B47-8091-A5931EE96F38}"/>
              </a:ext>
            </a:extLst>
          </p:cNvPr>
          <p:cNvSpPr txBox="1"/>
          <p:nvPr/>
        </p:nvSpPr>
        <p:spPr>
          <a:xfrm>
            <a:off x="-312194" y="406286"/>
            <a:ext cx="756643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 err="1"/>
              <a:t>Ingeniería</a:t>
            </a:r>
            <a:r>
              <a:rPr lang="en-US" sz="2900" dirty="0"/>
              <a:t> </a:t>
            </a:r>
            <a:r>
              <a:rPr lang="en-US" sz="2900" dirty="0" err="1"/>
              <a:t>Agrícola</a:t>
            </a:r>
            <a:r>
              <a:rPr lang="en-US" sz="2900" dirty="0"/>
              <a:t> Y </a:t>
            </a:r>
            <a:r>
              <a:rPr lang="en-US" sz="2900" dirty="0" err="1"/>
              <a:t>Biosistemas</a:t>
            </a:r>
            <a:endParaRPr lang="en-US" sz="29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1D58AD-4A27-3A48-8FA6-8DC538CC50EA}"/>
              </a:ext>
            </a:extLst>
          </p:cNvPr>
          <p:cNvCxnSpPr/>
          <p:nvPr/>
        </p:nvCxnSpPr>
        <p:spPr>
          <a:xfrm>
            <a:off x="560700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F65367-4934-E54B-A4E6-475D583AE321}"/>
              </a:ext>
            </a:extLst>
          </p:cNvPr>
          <p:cNvCxnSpPr/>
          <p:nvPr/>
        </p:nvCxnSpPr>
        <p:spPr>
          <a:xfrm>
            <a:off x="8055567" y="1422400"/>
            <a:ext cx="0" cy="543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, Word, Teams&#10;&#10;Description automatically generated">
            <a:extLst>
              <a:ext uri="{FF2B5EF4-FFF2-40B4-BE49-F238E27FC236}">
                <a16:creationId xmlns:a16="http://schemas.microsoft.com/office/drawing/2014/main" id="{2FB05651-33FC-9740-8D20-468C6609B4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523" r="69500" b="21221"/>
          <a:stretch/>
        </p:blipFill>
        <p:spPr>
          <a:xfrm>
            <a:off x="222208" y="1573969"/>
            <a:ext cx="2359085" cy="1438652"/>
          </a:xfrm>
          <a:prstGeom prst="rect">
            <a:avLst/>
          </a:prstGeom>
        </p:spPr>
      </p:pic>
      <p:pic>
        <p:nvPicPr>
          <p:cNvPr id="19" name="Picture 18" descr="Graphical user interface, application, Word, Teams&#10;&#10;Description automatically generated">
            <a:extLst>
              <a:ext uri="{FF2B5EF4-FFF2-40B4-BE49-F238E27FC236}">
                <a16:creationId xmlns:a16="http://schemas.microsoft.com/office/drawing/2014/main" id="{AB96F9B7-B0BE-3342-BDB6-A07971BBE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07" t="37856" r="43" b="15033"/>
          <a:stretch/>
        </p:blipFill>
        <p:spPr>
          <a:xfrm>
            <a:off x="3156846" y="1569820"/>
            <a:ext cx="2116839" cy="14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75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449</Words>
  <Application>Microsoft Macintosh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30</cp:revision>
  <dcterms:created xsi:type="dcterms:W3CDTF">2022-01-16T16:03:08Z</dcterms:created>
  <dcterms:modified xsi:type="dcterms:W3CDTF">2022-03-07T21:32:10Z</dcterms:modified>
</cp:coreProperties>
</file>